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316" r:id="rId4"/>
    <p:sldId id="302" r:id="rId5"/>
    <p:sldId id="318" r:id="rId6"/>
    <p:sldId id="312" r:id="rId7"/>
    <p:sldId id="299" r:id="rId8"/>
    <p:sldId id="319" r:id="rId9"/>
    <p:sldId id="313" r:id="rId10"/>
    <p:sldId id="301" r:id="rId11"/>
    <p:sldId id="265" r:id="rId12"/>
    <p:sldId id="315" r:id="rId13"/>
    <p:sldId id="309" r:id="rId14"/>
    <p:sldId id="274" r:id="rId15"/>
    <p:sldId id="314" r:id="rId16"/>
    <p:sldId id="276" r:id="rId17"/>
    <p:sldId id="310" r:id="rId18"/>
    <p:sldId id="282" r:id="rId19"/>
    <p:sldId id="280" r:id="rId20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9C51"/>
    <a:srgbClr val="41DF49"/>
    <a:srgbClr val="EAEAEA"/>
    <a:srgbClr val="FF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7" autoAdjust="0"/>
  </p:normalViewPr>
  <p:slideViewPr>
    <p:cSldViewPr>
      <p:cViewPr varScale="1">
        <p:scale>
          <a:sx n="66" d="100"/>
          <a:sy n="66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24" y="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665988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24" y="665988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685" eaLnBrk="1" hangingPunct="1">
              <a:defRPr sz="1200">
                <a:latin typeface="Times New Roman" pitchFamily="18" charset="0"/>
              </a:defRPr>
            </a:lvl1pPr>
          </a:lstStyle>
          <a:p>
            <a:fld id="{23543BDD-87C5-42DD-A510-C8C1DFDA0E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7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0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ED6684F3-CCEB-4EFC-8309-A1F28E560DE2}" type="datetimeFigureOut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29940"/>
            <a:ext cx="7435436" cy="3154680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658696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8" y="6658696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1B9DA42B-9763-42F3-B747-668D89F9B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A42B-9763-42F3-B747-668D89F9BA9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A42B-9763-42F3-B747-668D89F9BA9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59E11A-D182-4BF4-8339-9978C8CE76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49C-235B-4DB2-9D56-865C81791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3434-DC53-4720-B215-30B2884CA1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6D3B-FB6F-4D6D-8C11-A10850A94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4ACA-4BA0-4D85-8B8C-FA966D16AF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32B3-2EFE-4B63-B73A-25ABF70F6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2B99-62AA-4A3B-8351-1CFCF0EB34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F877-DCF4-4708-B217-5A14119C31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143F-F108-4AA3-8B6F-8756A9C09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F3D8-56F5-467F-9B4F-94A4260F86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25B3-1EC1-4549-BC63-3321C77BA8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D73C9F9-A0B6-4ACA-A259-8C11604022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lattsburgh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c.ny.gov/" TargetMode="External"/><Relationship Id="rId4" Type="http://schemas.openxmlformats.org/officeDocument/2006/relationships/hyperlink" Target="http://www.startheregetthere.org/" TargetMode="External"/><Relationship Id="rId5" Type="http://schemas.openxmlformats.org/officeDocument/2006/relationships/hyperlink" Target="http://www.gocollegen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pweb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rcollegewebsite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n.ed.gov/" TargetMode="External"/><Relationship Id="rId3" Type="http://schemas.openxmlformats.org/officeDocument/2006/relationships/hyperlink" Target="http://www.fafsa.gov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990600"/>
            <a:ext cx="6400800" cy="990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aying for College</a:t>
            </a:r>
            <a:endParaRPr lang="en-US" sz="6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2286000"/>
          </a:xfrm>
          <a:solidFill>
            <a:srgbClr val="EAEAEA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Kerry Lubold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 Dir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SUNY Plattsburgh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www.plattsburgh.edu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7909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apply for NYS Aid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371600"/>
            <a:ext cx="7734300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the NYS TAP Grant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link from the FAFSA submission page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Or go direct to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www.tapweb.org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hesc.ny.gov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Grants, Scholarships, Awards 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about other state aid programs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Use the TAP Award Estimator</a:t>
            </a:r>
          </a:p>
          <a:p>
            <a:pPr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StartHereGetThere.org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GoCollegeNY.org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aid and college planning tools and other 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for college-bound families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5638800"/>
            <a:ext cx="601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be attending a NYS college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838200" y="1371601"/>
            <a:ext cx="7391400" cy="48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Office	</a:t>
            </a:r>
          </a:p>
          <a:p>
            <a:pPr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Websites</a:t>
            </a:r>
          </a:p>
          <a:p>
            <a:pPr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Web 	</a:t>
            </a:r>
          </a:p>
          <a:p>
            <a:pPr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collegeboard.org	petersons.com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fastweb.com		scholarships.com</a:t>
            </a:r>
          </a:p>
          <a:p>
            <a:pPr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&amp; Gov’t Sponsors</a:t>
            </a:r>
          </a:p>
          <a:p>
            <a:pPr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Club, Boy/Girl Scouts of America, Model UN, 4-H, Football Boosters, National Honor Society, Union Affiliations, Moose Lodge, Kiwanis, American Legion, Church or Synagogue, etc.</a:t>
            </a:r>
          </a:p>
          <a:p>
            <a:pPr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 (Student &amp; Parents)</a:t>
            </a:r>
          </a:p>
          <a:p>
            <a:pPr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tuition reimbursement, interest free loans, scholarships,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427" y="533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 apply for free aid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609600"/>
            <a:ext cx="7867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www.yourcollegewebsite.edu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9382" y="1759521"/>
            <a:ext cx="4382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ow to apply for aid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ates and deadlines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cholarship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ollege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eb portal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382" y="4300536"/>
            <a:ext cx="4114799" cy="2031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CSS PROFILE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profileonline.collegeboard.com</a:t>
            </a:r>
          </a:p>
          <a:p>
            <a:pPr algn="ctr"/>
            <a:endParaRPr lang="en-US" sz="1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16-17 PROFILE Student Guide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Colleges &amp; Programs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 respond every time and on time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95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may occur in paper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but more likely will be electronic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notifications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Online/web access via student portal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parent and/or guest accounts available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often the communication is sent to the student, not the parent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luboldkl\Local Settings\Temporary Internet Files\Content.IE5\8IO1NF0B\MC9000787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002971" cy="118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58536" y="1177636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SzPct val="70000"/>
              <a:buFontTx/>
              <a:buChar char="-"/>
            </a:pPr>
            <a:endParaRPr lang="en-US" sz="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SzPct val="70000"/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Lists the types of aid and amounts that you qualify for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Provides instruction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accepting, declining, or finalizing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2"/>
              </a:buClr>
              <a:buSzPct val="70000"/>
              <a:buFontTx/>
              <a:buChar char="-"/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836" y="609600"/>
            <a:ext cx="8763000" cy="762000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7)  review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ward </a:t>
            </a:r>
            <a:r>
              <a:rPr lang="en-US" sz="4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etters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2667000"/>
            <a:ext cx="762346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51327"/>
              </p:ext>
            </p:extLst>
          </p:nvPr>
        </p:nvGraphicFramePr>
        <p:xfrm>
          <a:off x="841666" y="1219200"/>
          <a:ext cx="7429499" cy="2616949"/>
        </p:xfrm>
        <a:graphic>
          <a:graphicData uri="http://schemas.openxmlformats.org/drawingml/2006/table">
            <a:tbl>
              <a:tblPr/>
              <a:tblGrid>
                <a:gridCol w="1444334"/>
                <a:gridCol w="1981200"/>
                <a:gridCol w="1981200"/>
                <a:gridCol w="202276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College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College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College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  COA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$ 11,000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$30,000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$60,000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  EFC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  5,000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  5,000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  5,000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72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= Need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6,000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25,000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55,000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1" y="59131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inancial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Is Determined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152608"/>
            <a:ext cx="6019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need can be met with various resources like: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free money (grants &amp; scholarships)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subsidized student loans (no interest in school)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self-help (work-study)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19150" y="1905000"/>
            <a:ext cx="72771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 Plans (college specific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(savings,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 (federal or alternative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Federal Student Loans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subsidized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nsubsidized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Federal Parent PLUS Loans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Alternative Student Loans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thru private banks/lenders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909465"/>
            <a:ext cx="2057400" cy="10156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Costs</a:t>
            </a:r>
          </a:p>
          <a:p>
            <a:pPr algn="r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</a:t>
            </a:r>
          </a:p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What You Owe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600"/>
            <a:ext cx="79248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8)  Consider options for paying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Student Loans at a Glance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Subsidized:		no interest while in school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Unsubsidized: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charged thru entire life of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Rates: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3.76% interest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1.069% fees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Sub/Unsub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Add’l Unsub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$3,500	 + 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$4,500 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$5,500	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$5,500	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(PLUS)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 at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Borrower: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credit, citizenship, non-default criteria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Amounts:	COA – Other Aid = Max PLUS Loan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Rates:		6.31% interest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4.276% fees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962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Family Income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(retirement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Marital Status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(widowed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divorced, separated)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Dissolution of Family Unit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(parental abandonment or separation from parent due to neglect or abuse)</a:t>
            </a:r>
          </a:p>
          <a:p>
            <a:pPr>
              <a:lnSpc>
                <a:spcPct val="80000"/>
              </a:lnSpc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Challenges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Academic		- Psychological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Adjustment		- Environmental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Social 			- Time Management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586" y="533400"/>
            <a:ext cx="8534400" cy="6477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9)  communicate your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concerns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every year until graduation!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5" descr="MPj04093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2819400" cy="28194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4900" y="5105400"/>
            <a:ext cx="6400800" cy="106680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Kerry Lubold, SUNY Plattsburgh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luboldkl@plattsburgh.edu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(518) 564-2072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76200"/>
            <a:ext cx="6553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College Research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72692"/>
              </p:ext>
            </p:extLst>
          </p:nvPr>
        </p:nvGraphicFramePr>
        <p:xfrm>
          <a:off x="152400" y="762000"/>
          <a:ext cx="8839200" cy="58618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00400"/>
                <a:gridCol w="2971800"/>
                <a:gridCol w="2667000"/>
              </a:tblGrid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 of Education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Vocational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Certificate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2 year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4</a:t>
                      </a:r>
                      <a:r>
                        <a:rPr lang="en-US" b="0" baseline="0" dirty="0" smtClean="0"/>
                        <a:t> year degree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Academic Programs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Majors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Minors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Concentrations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Specializations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Academic Enrichment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Study</a:t>
                      </a:r>
                      <a:r>
                        <a:rPr lang="en-US" baseline="0" dirty="0" smtClean="0"/>
                        <a:t> abroad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Assistantship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Externships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Social/Campus</a:t>
                      </a:r>
                      <a:r>
                        <a:rPr lang="en-US" b="1" baseline="0" dirty="0" smtClean="0"/>
                        <a:t> Activities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Athletic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Creative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Cultural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Greek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Distance to/from home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Safe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Distance to</a:t>
                      </a:r>
                      <a:r>
                        <a:rPr lang="en-US" baseline="0" dirty="0" smtClean="0"/>
                        <a:t> experiences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4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Quality of Education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Faculty excellence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Support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Access to advising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Advancement to Career Goals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Graduation</a:t>
                      </a:r>
                      <a:r>
                        <a:rPr lang="en-US" baseline="0" dirty="0" smtClean="0"/>
                        <a:t> rates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Placement rates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6235" r="53163" b="24345"/>
          <a:stretch/>
        </p:blipFill>
        <p:spPr bwMode="auto">
          <a:xfrm>
            <a:off x="152400" y="152400"/>
            <a:ext cx="8382000" cy="32918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1" t="20689" r="11901" b="40422"/>
          <a:stretch/>
        </p:blipFill>
        <p:spPr bwMode="auto">
          <a:xfrm>
            <a:off x="311888" y="3481523"/>
            <a:ext cx="8626548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3747" y="1813817"/>
            <a:ext cx="3790653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ll MT" panose="02020503060305020303" pitchFamily="18" charset="0"/>
              </a:rPr>
              <a:t>b</a:t>
            </a:r>
            <a:r>
              <a:rPr lang="en-US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ll MT" panose="02020503060305020303" pitchFamily="18" charset="0"/>
              </a:rPr>
              <a:t>igfuture.collegeboard.org</a:t>
            </a:r>
            <a:endParaRPr lang="en-US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1082" y="3481523"/>
            <a:ext cx="4126963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ll MT" panose="02020503060305020303" pitchFamily="18" charset="0"/>
              </a:rPr>
              <a:t>n</a:t>
            </a:r>
            <a:r>
              <a:rPr lang="en-US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ll MT" panose="02020503060305020303" pitchFamily="18" charset="0"/>
              </a:rPr>
              <a:t>ces.ed.gov/collegenavigator</a:t>
            </a:r>
            <a:endParaRPr lang="en-US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Family huddle – how are we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does college (or other higher ed.) cost?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can we afford? (saved ahead or during)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student and/or parent borrowing an option?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costs do we need to prepare for?</a:t>
            </a:r>
          </a:p>
          <a:p>
            <a:pP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to minimize college costs?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costs on your college websites </a:t>
            </a:r>
          </a:p>
          <a:p>
            <a:pPr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the net price calculator</a:t>
            </a:r>
          </a:p>
        </p:txBody>
      </p:sp>
      <p:pic>
        <p:nvPicPr>
          <p:cNvPr id="1027" name="Picture 3" descr="C:\Users\luboldkl\AppData\Local\Microsoft\Windows\Temporary Internet Files\Content.IE5\BY7A76M5\la-ide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051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83" y="1"/>
            <a:ext cx="6407817" cy="68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2041" y="3699164"/>
            <a:ext cx="2652457" cy="3108543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calculate your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estimated cost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the </a:t>
            </a:r>
          </a:p>
          <a:p>
            <a:pPr algn="ctr"/>
            <a:r>
              <a:rPr lang="en-US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Net Price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Calculator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1600" y="4520862"/>
            <a:ext cx="41979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Indirect Costs (varies student to student)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Books/Supplies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$1,200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Transportation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   700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Personal/Living	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$1,810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$3,710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188527" y="4851231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Higher cost does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costly…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27187"/>
              </p:ext>
            </p:extLst>
          </p:nvPr>
        </p:nvGraphicFramePr>
        <p:xfrm>
          <a:off x="304800" y="914401"/>
          <a:ext cx="85344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84"/>
                <a:gridCol w="1641856"/>
                <a:gridCol w="1706880"/>
                <a:gridCol w="1706880"/>
                <a:gridCol w="1625600"/>
              </a:tblGrid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16-17 Direct Costs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Adirondack CC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Plattsburgh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D’Youville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Hartwick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Tuition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4,176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6,470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24,740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42,050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Fees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288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1,725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1,210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Room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7,380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7,640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12,480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6,055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latin typeface="Arial Narrow" pitchFamily="34" charset="0"/>
                        </a:rPr>
                        <a:t>Board</a:t>
                      </a:r>
                      <a:endParaRPr lang="en-US" sz="1600" u="none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3,410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4,440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3,434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5,455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4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Total of Direct Costs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$15,254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$20,275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$41,164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$54,770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4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7" y="304800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apply for federal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2286000"/>
            <a:ext cx="7620002" cy="4038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FSA ID 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fsaid.ed.gov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both the student and one parent will need FSA ID’s</a:t>
            </a: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October 1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www.fafsa.gov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meet your colleges recommended application deadline</a:t>
            </a: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timely to all requests for info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requests are made via email or thru your college portal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verification, data conflicts and other review processes may occur 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7" y="1371600"/>
            <a:ext cx="762000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 Grants		TEACH </a:t>
            </a:r>
            <a:r>
              <a:rPr lang="en-US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Student </a:t>
            </a:r>
            <a:r>
              <a:rPr lang="en-US" sz="2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SEOG Grants		Work-Study		Parent Loans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76200"/>
            <a:ext cx="8804564" cy="49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3047999"/>
            <a:ext cx="8804564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Callout 2"/>
          <p:cNvSpPr/>
          <p:nvPr/>
        </p:nvSpPr>
        <p:spPr>
          <a:xfrm>
            <a:off x="2819400" y="5257800"/>
            <a:ext cx="5105400" cy="1219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pperplate Gothic Bold" panose="020E0705020206020404" pitchFamily="34" charset="0"/>
              </a:rPr>
              <a:t>www.fafsa.gov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3581400" y="457200"/>
            <a:ext cx="1219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71551" y="588621"/>
            <a:ext cx="7162800" cy="559911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info needed to apply for financial aid</a:t>
            </a:r>
          </a:p>
          <a:p>
            <a:pPr>
              <a:lnSpc>
                <a:spcPct val="90000"/>
              </a:lnSpc>
              <a:defRPr/>
            </a:pPr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Numbers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and/or student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ncome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nformation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Federal 1040/A/EZ and W-2 form(s)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Records of untaxed income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such as child support received, interest income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cash, savings, &amp; checking account balances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values such as stocks, bonds, real estate, college savings accounts (529 plans)</a:t>
            </a:r>
          </a:p>
          <a:p>
            <a:pPr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987174"/>
            <a:ext cx="8839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Not Reported ON THE FAFSA =&gt; Primary home, Social Security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         Disability,  Designated retirement accounts &amp; Life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         insurance policies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4298</TotalTime>
  <Words>580</Words>
  <Application>Microsoft Macintosh PowerPoint</Application>
  <PresentationFormat>On-screen Show (4:3)</PresentationFormat>
  <Paragraphs>228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Sketchbook</vt:lpstr>
      <vt:lpstr>Paying for College</vt:lpstr>
      <vt:lpstr>PowerPoint Presentation</vt:lpstr>
      <vt:lpstr>PowerPoint Presentation</vt:lpstr>
      <vt:lpstr>2) Family huddle – how are we                             paying for college?</vt:lpstr>
      <vt:lpstr>PowerPoint Presentation</vt:lpstr>
      <vt:lpstr>PowerPoint Presentation</vt:lpstr>
      <vt:lpstr>3)  apply for federal aid</vt:lpstr>
      <vt:lpstr>PowerPoint Presentation</vt:lpstr>
      <vt:lpstr>PowerPoint Presentation</vt:lpstr>
      <vt:lpstr>4)  apply for NYS Aid</vt:lpstr>
      <vt:lpstr>PowerPoint Presentation</vt:lpstr>
      <vt:lpstr>PowerPoint Presentation</vt:lpstr>
      <vt:lpstr>6)  respond every time and on time</vt:lpstr>
      <vt:lpstr>PowerPoint Presentation</vt:lpstr>
      <vt:lpstr>PowerPoint Presentation</vt:lpstr>
      <vt:lpstr>PowerPoint Presentation</vt:lpstr>
      <vt:lpstr>Federal Student Loans at a Glance  Subsidized:  no interest while in school Unsubsidized:  interest charged thru entire life of loan Current Rates: 3.76% interest and 1.069% fees      Base Sub/Unsub Add’l Unsub  1st year undergrad  $3,500  +   $2,000 2nd year undergrad  $4,500  +  $2,000 3rd year undergrad  $5,500  +  $2,000 4th year undergrad  $5,500  +  $2,000  Federal Parent (PLUS) Loans at a Glance  Eligible Borrower: meet credit, citizenship, non-default criteria Eligible Amounts: COA – Other Aid = Max PLUS Loan Current Rates:  6.31% interest and 4.276% fees</vt:lpstr>
      <vt:lpstr>PowerPoint Presentation</vt:lpstr>
      <vt:lpstr>10) Repeat every year until graduation!</vt:lpstr>
    </vt:vector>
  </TitlesOfParts>
  <Company>Plattsburgh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Paying for College</dc:title>
  <dc:creator>Default</dc:creator>
  <cp:lastModifiedBy>Constance Whalen</cp:lastModifiedBy>
  <cp:revision>316</cp:revision>
  <cp:lastPrinted>2016-10-12T14:50:15Z</cp:lastPrinted>
  <dcterms:created xsi:type="dcterms:W3CDTF">2007-10-03T14:54:01Z</dcterms:created>
  <dcterms:modified xsi:type="dcterms:W3CDTF">2016-10-14T12:56:46Z</dcterms:modified>
</cp:coreProperties>
</file>